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7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74169"/>
            <a:ext cx="72812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NYC Airbnb Story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3715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Look at Listings, Prices, and Popularity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58938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Uncovering insights from the NYC Airbnb dataset (2019)Presented by </a:t>
            </a: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Farhan  &amp; Zainab– 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Storyteller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36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828" y="3129439"/>
            <a:ext cx="6648331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the Data Reveals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17828" y="4040148"/>
            <a:ext cx="13194744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story of NYC Airbnb isn't just about numbers — it's about people finding homes, experiences, and memories in the world's most dynamic city.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828" y="4598908"/>
            <a:ext cx="512683" cy="5126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7828" y="5367933"/>
            <a:ext cx="2412802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For Travelers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17828" y="5792510"/>
            <a:ext cx="4227314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Look beyond Manhattan. Authentic stays in Queens, Brooklyn, and the Bronx offer genuine New York experiences without the premium price tag.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1483" y="4598908"/>
            <a:ext cx="512683" cy="5126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01483" y="5367933"/>
            <a:ext cx="2412802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For Hosts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5201483" y="5792510"/>
            <a:ext cx="4227314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Success isn't just about location. Charm, cleanliness, and hospitality can make any listing stand out, regardless of borough.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5139" y="4598908"/>
            <a:ext cx="512683" cy="5126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85139" y="5367933"/>
            <a:ext cx="2412802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For the Platform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685139" y="5792510"/>
            <a:ext cx="4227314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Diversity drives growth. The platform thrives because it offers everything from budget rooms to luxury penthouses across all five boroughs.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17828" y="7335679"/>
            <a:ext cx="13194744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Thank you for joining this journey through the data.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May your next New York adventure lead you to the perfect stay.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8131135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City That Never Sleeps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New York City — the city that never sleeps, and neither does its Airbnb market. Behind every pin on the map lies a unique story waiting to be told.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983111"/>
            <a:ext cx="6294239" cy="1730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dataset captures thousands of listings scattered across five distinct boroughs, each one representing a different flavor of the New York experience. From luxurious Manhattan penthouses to cozy Brooklyn brownstones, this is the landscape where travelers find their temporary homes.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693" y="634365"/>
            <a:ext cx="7680246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Where the Story Unfolds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80693" y="1736527"/>
            <a:ext cx="13069014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Every great story needs a setting. In the NYC Airbnb landscape, some neighborhoods take center stage while others wait in the wings.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0693" y="2344341"/>
            <a:ext cx="6422946" cy="2513886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5" name="Shape 3"/>
          <p:cNvSpPr/>
          <p:nvPr/>
        </p:nvSpPr>
        <p:spPr>
          <a:xfrm>
            <a:off x="1003697" y="2567345"/>
            <a:ext cx="669131" cy="669131"/>
          </a:xfrm>
          <a:prstGeom prst="roundRect">
            <a:avLst>
              <a:gd name="adj" fmla="val 13664119"/>
            </a:avLst>
          </a:prstGeom>
          <a:solidFill>
            <a:srgbClr val="0A988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648" y="2751296"/>
            <a:ext cx="301109" cy="30110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3697" y="345948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Manhattan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03697" y="3921323"/>
            <a:ext cx="597693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undisputed star — where tourism thrives and listings flourish in the shadow of iconic landmarks.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642" y="2344341"/>
            <a:ext cx="6423065" cy="2513886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10" name="Shape 7"/>
          <p:cNvSpPr/>
          <p:nvPr/>
        </p:nvSpPr>
        <p:spPr>
          <a:xfrm>
            <a:off x="7649647" y="2567345"/>
            <a:ext cx="669131" cy="669131"/>
          </a:xfrm>
          <a:prstGeom prst="roundRect">
            <a:avLst>
              <a:gd name="adj" fmla="val 13664119"/>
            </a:avLst>
          </a:prstGeom>
          <a:solidFill>
            <a:srgbClr val="0A988B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3598" y="2751296"/>
            <a:ext cx="301109" cy="30110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49647" y="345948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Brooklyn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649647" y="3921323"/>
            <a:ext cx="597705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creative co-star — offering authentic neighborhood vibes and artistic energy across the East River.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80693" y="5081230"/>
            <a:ext cx="6422946" cy="2513886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15" name="Shape 11"/>
          <p:cNvSpPr/>
          <p:nvPr/>
        </p:nvSpPr>
        <p:spPr>
          <a:xfrm>
            <a:off x="1003697" y="5304234"/>
            <a:ext cx="669131" cy="669131"/>
          </a:xfrm>
          <a:prstGeom prst="roundRect">
            <a:avLst>
              <a:gd name="adj" fmla="val 13664119"/>
            </a:avLst>
          </a:prstGeom>
          <a:solidFill>
            <a:srgbClr val="0A988B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7648" y="5488186"/>
            <a:ext cx="301109" cy="30110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03697" y="619637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Queens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1003697" y="6658213"/>
            <a:ext cx="597693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affordable alternative — diverse communities providing genuine New York living at accessible prices.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426642" y="5081230"/>
            <a:ext cx="6423065" cy="2513886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20" name="Shape 15"/>
          <p:cNvSpPr/>
          <p:nvPr/>
        </p:nvSpPr>
        <p:spPr>
          <a:xfrm>
            <a:off x="7649647" y="5304234"/>
            <a:ext cx="669131" cy="669131"/>
          </a:xfrm>
          <a:prstGeom prst="roundRect">
            <a:avLst>
              <a:gd name="adj" fmla="val 13664119"/>
            </a:avLst>
          </a:prstGeom>
          <a:solidFill>
            <a:srgbClr val="0A988B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3598" y="5488186"/>
            <a:ext cx="301109" cy="30110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49647" y="6196370"/>
            <a:ext cx="335291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Bronx &amp; Staten Island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7649647" y="6658213"/>
            <a:ext cx="597705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emerging players — quieter boroughs with untapped potential and authentic local character.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194" y="620792"/>
            <a:ext cx="8775740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Kinds of Places We Find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8194" y="1733312"/>
            <a:ext cx="13054013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Every listing tells a story about the kind of stay guests desire. The variety is as diverse as the city itself.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84948" y="3810357"/>
            <a:ext cx="2769870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52%</a:t>
            </a:r>
            <a:endParaRPr lang="en-US" sz="4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81" y="2402919"/>
            <a:ext cx="3377922" cy="3377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45312" y="6062186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Entire Homes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88194" y="6528316"/>
            <a:ext cx="4163616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stars of the show — full apartments where guests enjoy complete privacy and independence.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30146" y="3810357"/>
            <a:ext cx="2769870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45%</a:t>
            </a:r>
            <a:endParaRPr lang="en-US" sz="4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79" y="2402919"/>
            <a:ext cx="3377922" cy="3377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90392" y="6062186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Private Rooms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233273" y="6528316"/>
            <a:ext cx="4163735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Cozy and budget-friendly — a bedroom to call your own while sharing common spaces with hosts.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75225" y="3810357"/>
            <a:ext cx="2769870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3%</a:t>
            </a:r>
            <a:endParaRPr lang="en-US" sz="4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259" y="2402919"/>
            <a:ext cx="3377922" cy="3377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35590" y="6062186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Shared Rooms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9678472" y="6528316"/>
            <a:ext cx="4163616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rare supporting character — minimal privacy but maximum affordability for adventurous travelers.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994" y="411718"/>
            <a:ext cx="4875371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Price of Experience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23994" y="1226225"/>
            <a:ext cx="4984194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much does a night in the city cost?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23994" y="1639967"/>
            <a:ext cx="5213747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Prices swing dramatically across the five boroughs — from modest rooms to luxury penthouses. Manhattan commands premium rates, while Brooklyn and Queens balance comfort with cost.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3994" y="2601754"/>
            <a:ext cx="5213747" cy="493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$150</a:t>
            </a:r>
            <a:endParaRPr lang="en-US" sz="3850" dirty="0"/>
          </a:p>
        </p:txBody>
      </p:sp>
      <p:sp>
        <p:nvSpPr>
          <p:cNvPr id="6" name="Text 4"/>
          <p:cNvSpPr/>
          <p:nvPr/>
        </p:nvSpPr>
        <p:spPr>
          <a:xfrm>
            <a:off x="2025253" y="3282791"/>
            <a:ext cx="221111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Average Nightly Rate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23994" y="3877032"/>
            <a:ext cx="5213747" cy="493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$212</a:t>
            </a:r>
            <a:endParaRPr lang="en-US" sz="3850" dirty="0"/>
          </a:p>
        </p:txBody>
      </p:sp>
      <p:sp>
        <p:nvSpPr>
          <p:cNvPr id="8" name="Text 6"/>
          <p:cNvSpPr/>
          <p:nvPr/>
        </p:nvSpPr>
        <p:spPr>
          <a:xfrm>
            <a:off x="2039660" y="4558070"/>
            <a:ext cx="2182416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Manhattan Premium</a:t>
            </a:r>
            <a:endParaRPr lang="en-US" sz="13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45" y="1244918"/>
            <a:ext cx="8003262" cy="800326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23994" y="9584888"/>
            <a:ext cx="13582412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range tells the real story — you can find listings from $10 to over $10,000 per night. Location, amenities, and room type all play their part in this pricing drama.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707" y="580073"/>
            <a:ext cx="7667387" cy="1240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Long Do Guests Stay?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707" y="2137291"/>
            <a:ext cx="1054775" cy="15336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90341" y="2348151"/>
            <a:ext cx="248185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Quick Visits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90341" y="2784991"/>
            <a:ext cx="6401753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1-3 nights — the typical tourist trip. Fast-paced exploration of the city that never stops moving.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707" y="3670935"/>
            <a:ext cx="1054775" cy="15336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0341" y="3881795"/>
            <a:ext cx="258770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Week-Long Stays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90341" y="4318635"/>
            <a:ext cx="6401753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4-7 nights — extended trips for deeper immersion in neighborhood culture and hidden gems.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707" y="5204579"/>
            <a:ext cx="1054775" cy="15336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0341" y="5415439"/>
            <a:ext cx="248185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Longer Journeys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90341" y="5852279"/>
            <a:ext cx="6401753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8+ nights — less common but meaningful. This is Airbnb for explorers, not settlers.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6224707" y="6975515"/>
            <a:ext cx="7667387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 a city that moves fast, so do its guests. The data reveals a rhythm: arrive, explore, move on. Short stays dominate because New York demands intensity, not leisure.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043" y="734616"/>
            <a:ext cx="4880967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Meet the Hosts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26043" y="1759625"/>
            <a:ext cx="1317831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Behind every listing, there's a host — from casual sharers to savvy city entrepreneurs building hospitality empires.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62" y="2324814"/>
            <a:ext cx="1630799" cy="7198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74651" y="2579251"/>
            <a:ext cx="291703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043368" y="2532221"/>
            <a:ext cx="2456497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Enterprise Hosts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887754" y="3060978"/>
            <a:ext cx="8964811" cy="11430"/>
          </a:xfrm>
          <a:prstGeom prst="roundRect">
            <a:avLst>
              <a:gd name="adj" fmla="val 272237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703" y="3096458"/>
            <a:ext cx="3261598" cy="71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4651" y="3274100"/>
            <a:ext cx="291703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5858708" y="3303865"/>
            <a:ext cx="276070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Professional Hosts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5703094" y="3832622"/>
            <a:ext cx="8149471" cy="11430"/>
          </a:xfrm>
          <a:prstGeom prst="roundRect">
            <a:avLst>
              <a:gd name="adj" fmla="val 272237"/>
            </a:avLst>
          </a:prstGeom>
          <a:solidFill>
            <a:srgbClr val="49606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363" y="3868103"/>
            <a:ext cx="4892397" cy="7198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74651" y="4045744"/>
            <a:ext cx="291703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9"/>
          <p:cNvSpPr/>
          <p:nvPr/>
        </p:nvSpPr>
        <p:spPr>
          <a:xfrm>
            <a:off x="6674168" y="4075509"/>
            <a:ext cx="2743081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Multi-Listing Hosts</a:t>
            </a:r>
            <a:endParaRPr lang="en-US" sz="1900" dirty="0"/>
          </a:p>
        </p:txBody>
      </p:sp>
      <p:sp>
        <p:nvSpPr>
          <p:cNvPr id="15" name="Shape 10"/>
          <p:cNvSpPr/>
          <p:nvPr/>
        </p:nvSpPr>
        <p:spPr>
          <a:xfrm>
            <a:off x="6518553" y="4604266"/>
            <a:ext cx="7334012" cy="11430"/>
          </a:xfrm>
          <a:prstGeom prst="roundRect">
            <a:avLst>
              <a:gd name="adj" fmla="val 272237"/>
            </a:avLst>
          </a:prstGeom>
          <a:solidFill>
            <a:srgbClr val="49606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04" y="4639747"/>
            <a:ext cx="6523196" cy="7198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874532" y="4817388"/>
            <a:ext cx="291703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2"/>
          <p:cNvSpPr/>
          <p:nvPr/>
        </p:nvSpPr>
        <p:spPr>
          <a:xfrm>
            <a:off x="7489508" y="4847153"/>
            <a:ext cx="1961436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Casual Hosts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726043" y="5800368"/>
            <a:ext cx="2440424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Majority</a:t>
            </a:r>
            <a:endParaRPr lang="en-US" sz="1900" dirty="0"/>
          </a:p>
        </p:txBody>
      </p:sp>
      <p:sp>
        <p:nvSpPr>
          <p:cNvPr id="20" name="Text 14"/>
          <p:cNvSpPr/>
          <p:nvPr/>
        </p:nvSpPr>
        <p:spPr>
          <a:xfrm>
            <a:off x="726043" y="6312813"/>
            <a:ext cx="4054912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Most hosts manage just one listing — everyday New Yorkers sharing their spare room or vacation apartment to supplement income.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5294590" y="5800368"/>
            <a:ext cx="2704624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Entrepreneurs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5294590" y="6312813"/>
            <a:ext cx="4054912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smaller group runs multiple properties, treating Airbnb as a business. They've mastered the art of hospitality at scale.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9863137" y="5800368"/>
            <a:ext cx="2440424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Rare Few</a:t>
            </a:r>
            <a:endParaRPr lang="en-US" sz="1900" dirty="0"/>
          </a:p>
        </p:txBody>
      </p:sp>
      <p:sp>
        <p:nvSpPr>
          <p:cNvPr id="24" name="Text 18"/>
          <p:cNvSpPr/>
          <p:nvPr/>
        </p:nvSpPr>
        <p:spPr>
          <a:xfrm>
            <a:off x="9863137" y="6312813"/>
            <a:ext cx="4054912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Enterprise hosts exist but they're uncommon — managing portfolios that span neighborhoods and boroughs.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300" y="536853"/>
            <a:ext cx="7777401" cy="114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Popularity: The Crowd's Favorites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83300" y="1977866"/>
            <a:ext cx="7777401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Some listings steal the spotlight. Review counts reveal popularity — certain places accumulate hundreds of reviews, becoming neighborhood legends.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3300" y="3115032"/>
            <a:ext cx="3791069" cy="2359819"/>
          </a:xfrm>
          <a:prstGeom prst="roundRect">
            <a:avLst>
              <a:gd name="adj" fmla="val 4650"/>
            </a:avLst>
          </a:prstGeom>
          <a:solidFill>
            <a:srgbClr val="112836"/>
          </a:solidFill>
          <a:ln/>
        </p:spPr>
      </p:sp>
      <p:sp>
        <p:nvSpPr>
          <p:cNvPr id="6" name="Shape 3"/>
          <p:cNvSpPr/>
          <p:nvPr/>
        </p:nvSpPr>
        <p:spPr>
          <a:xfrm>
            <a:off x="683300" y="3092172"/>
            <a:ext cx="3791069" cy="91440"/>
          </a:xfrm>
          <a:prstGeom prst="roundRect">
            <a:avLst>
              <a:gd name="adj" fmla="val 32027"/>
            </a:avLst>
          </a:prstGeom>
          <a:solidFill>
            <a:srgbClr val="0A988B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822258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0A988B"/>
          </a:solidFill>
          <a:ln/>
        </p:spPr>
      </p:sp>
      <p:sp>
        <p:nvSpPr>
          <p:cNvPr id="8" name="Text 5"/>
          <p:cNvSpPr/>
          <p:nvPr/>
        </p:nvSpPr>
        <p:spPr>
          <a:xfrm>
            <a:off x="2461677" y="2968704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01303" y="3603069"/>
            <a:ext cx="2296835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Hidden Gem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901303" y="4007168"/>
            <a:ext cx="3355062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most visited listing? A private room in Jamaica, Queens — proof that charm, hospitality, and value can outweigh a prestigious Manhattan address.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4669512" y="3115032"/>
            <a:ext cx="3791188" cy="2359819"/>
          </a:xfrm>
          <a:prstGeom prst="roundRect">
            <a:avLst>
              <a:gd name="adj" fmla="val 4650"/>
            </a:avLst>
          </a:prstGeom>
          <a:solidFill>
            <a:srgbClr val="112836"/>
          </a:solidFill>
          <a:ln/>
        </p:spPr>
      </p:sp>
      <p:sp>
        <p:nvSpPr>
          <p:cNvPr id="12" name="Shape 9"/>
          <p:cNvSpPr/>
          <p:nvPr/>
        </p:nvSpPr>
        <p:spPr>
          <a:xfrm>
            <a:off x="4669512" y="3092172"/>
            <a:ext cx="3791188" cy="91440"/>
          </a:xfrm>
          <a:prstGeom prst="roundRect">
            <a:avLst>
              <a:gd name="adj" fmla="val 32027"/>
            </a:avLst>
          </a:prstGeom>
          <a:solidFill>
            <a:srgbClr val="0A988B"/>
          </a:solidFill>
          <a:ln/>
        </p:spPr>
      </p:sp>
      <p:sp>
        <p:nvSpPr>
          <p:cNvPr id="13" name="Shape 10"/>
          <p:cNvSpPr/>
          <p:nvPr/>
        </p:nvSpPr>
        <p:spPr>
          <a:xfrm>
            <a:off x="6272272" y="2822258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0A988B"/>
          </a:solidFill>
          <a:ln/>
        </p:spPr>
      </p:sp>
      <p:sp>
        <p:nvSpPr>
          <p:cNvPr id="14" name="Text 11"/>
          <p:cNvSpPr/>
          <p:nvPr/>
        </p:nvSpPr>
        <p:spPr>
          <a:xfrm>
            <a:off x="6448008" y="2968704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4887516" y="3603069"/>
            <a:ext cx="2713315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Reviews Tell the Tale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887516" y="4007168"/>
            <a:ext cx="3355181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 review counts signal consistent bookings and satisfied guests. These hosts have cracked the code of exceptional experiences.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3300" y="5962769"/>
            <a:ext cx="7777401" cy="1734979"/>
          </a:xfrm>
          <a:prstGeom prst="roundRect">
            <a:avLst>
              <a:gd name="adj" fmla="val 6324"/>
            </a:avLst>
          </a:prstGeom>
          <a:solidFill>
            <a:srgbClr val="112836"/>
          </a:solidFill>
          <a:ln/>
        </p:spPr>
      </p:sp>
      <p:sp>
        <p:nvSpPr>
          <p:cNvPr id="18" name="Shape 15"/>
          <p:cNvSpPr/>
          <p:nvPr/>
        </p:nvSpPr>
        <p:spPr>
          <a:xfrm>
            <a:off x="683300" y="5939909"/>
            <a:ext cx="7777401" cy="91440"/>
          </a:xfrm>
          <a:prstGeom prst="roundRect">
            <a:avLst>
              <a:gd name="adj" fmla="val 32027"/>
            </a:avLst>
          </a:prstGeom>
          <a:solidFill>
            <a:srgbClr val="0A988B"/>
          </a:solidFill>
          <a:ln/>
        </p:spPr>
      </p:sp>
      <p:sp>
        <p:nvSpPr>
          <p:cNvPr id="19" name="Shape 16"/>
          <p:cNvSpPr/>
          <p:nvPr/>
        </p:nvSpPr>
        <p:spPr>
          <a:xfrm>
            <a:off x="4279166" y="5669994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0A988B"/>
          </a:solidFill>
          <a:ln/>
        </p:spPr>
      </p:sp>
      <p:sp>
        <p:nvSpPr>
          <p:cNvPr id="20" name="Text 17"/>
          <p:cNvSpPr/>
          <p:nvPr/>
        </p:nvSpPr>
        <p:spPr>
          <a:xfrm>
            <a:off x="4454902" y="5816441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901303" y="6450806"/>
            <a:ext cx="2296835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Fresh Favorites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901303" y="6854904"/>
            <a:ext cx="7341394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Monthly reviews per listing average around 1.4, showing steady activity across the platform throughout the year.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580" y="504825"/>
            <a:ext cx="6124813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Geography of Value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0" y="1526619"/>
            <a:ext cx="7138273" cy="71382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36387" y="1503759"/>
            <a:ext cx="335518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Location Still Matters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236387" y="2011323"/>
            <a:ext cx="5758934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Proximity to hotspots like Times Square, Central Park, and the Brooklyn Bridge often drives up prices significantly.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236387" y="2763917"/>
            <a:ext cx="5758934" cy="88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But here's the twist: other boroughs prove that exceptional experiences exist beyond Manhattan's magnetic pull. Queens and Brooklyn offer authentic New York living at prices that won't empty your wallet.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36387" y="3810238"/>
            <a:ext cx="5758934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smartest travelers know that value isn't just about location — it's about the complete experience.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Md Farhan Naushad</cp:lastModifiedBy>
  <cp:revision>2</cp:revision>
  <dcterms:created xsi:type="dcterms:W3CDTF">2025-10-25T15:27:42Z</dcterms:created>
  <dcterms:modified xsi:type="dcterms:W3CDTF">2025-10-25T15:28:26Z</dcterms:modified>
</cp:coreProperties>
</file>